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embeddedFontLs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-52"/>
      <p:regular r:id="rId21"/>
      <p:bold r:id="rId22"/>
      <p:italic r:id="rId23"/>
      <p:boldItalic r:id="rId24"/>
    </p:embeddedFont>
    <p:embeddedFont>
      <p:font typeface="Montserrat Medium" panose="00000600000000000000" pitchFamily="2" charset="-52"/>
      <p:regular r:id="rId25"/>
      <p:bold r:id="rId26"/>
      <p:italic r:id="rId27"/>
      <p:boldItalic r:id="rId28"/>
    </p:embeddedFont>
    <p:embeddedFont>
      <p:font typeface="Montserrat SemiBold" panose="00000700000000000000" pitchFamily="2" charset="-52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9ce07fa2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9ce07fa2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99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9ce07fa2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9ce07fa2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67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9ce07fa2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9ce07fa2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005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9ce07fa2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9ce07fa2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174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9ce07fa2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9ce07fa2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55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1171067d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1171067d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171067d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171067d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9ce07fa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9ce07fa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9ce07f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9ce07fa2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9ce07fa2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9ce07fa2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9ce07fa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9ce07fa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9ce07f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9ce07fa2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9ce07fa2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9ce07fa2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D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a.lazarenko@zalesie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a.lazarenko@zalesie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Vms07gcrMO8?si=eythmtmYe8LsoTd6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541150" y="1432820"/>
            <a:ext cx="0" cy="1926907"/>
          </a:xfrm>
          <a:custGeom>
            <a:avLst/>
            <a:gdLst/>
            <a:ahLst/>
            <a:cxnLst/>
            <a:rect l="l" t="t" r="r" b="b"/>
            <a:pathLst>
              <a:path w="120000" h="2667000" extrusionOk="0">
                <a:moveTo>
                  <a:pt x="0" y="0"/>
                </a:moveTo>
                <a:lnTo>
                  <a:pt x="0" y="2667000"/>
                </a:lnTo>
              </a:path>
            </a:pathLst>
          </a:custGeom>
          <a:noFill/>
          <a:ln w="9525" cap="flat" cmpd="sng">
            <a:solidFill>
              <a:srgbClr val="A6A9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00" y="1807978"/>
            <a:ext cx="2676525" cy="117660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725075" y="1351975"/>
            <a:ext cx="51600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ООО «Агропромышленный холдинг «Залесье»,</a:t>
            </a:r>
            <a:r>
              <a:rPr lang="ru" sz="160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Калининградская область</a:t>
            </a:r>
            <a:endParaRPr sz="1100">
              <a:solidFill>
                <a:srgbClr val="0528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55250" y="1812813"/>
            <a:ext cx="5327700" cy="72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650" rIns="0" bIns="0" anchor="t" anchorCtr="0">
            <a:sp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3300"/>
                </a:solidFill>
                <a:latin typeface="Arial"/>
                <a:cs typeface="Arial"/>
              </a:rPr>
              <a:t>Целевое обучение </a:t>
            </a:r>
            <a:br>
              <a:rPr lang="ru-RU" sz="2000" dirty="0">
                <a:solidFill>
                  <a:srgbClr val="003300"/>
                </a:solidFill>
                <a:latin typeface="Arial"/>
                <a:cs typeface="Arial"/>
              </a:rPr>
            </a:br>
            <a:r>
              <a:rPr lang="ru-RU" sz="2000" dirty="0">
                <a:solidFill>
                  <a:srgbClr val="003300"/>
                </a:solidFill>
                <a:latin typeface="Arial"/>
                <a:cs typeface="Arial"/>
              </a:rPr>
              <a:t>на предприятиях ООО</a:t>
            </a:r>
            <a:r>
              <a:rPr lang="ru-RU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rgbClr val="003300"/>
                </a:solidFill>
                <a:latin typeface="Arial"/>
                <a:cs typeface="Arial"/>
              </a:rPr>
              <a:t>«АПХ «Залесье»</a:t>
            </a:r>
            <a:endParaRPr sz="2000" b="1" dirty="0">
              <a:solidFill>
                <a:srgbClr val="77AC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679042" y="4566346"/>
            <a:ext cx="1875000" cy="2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июнь, 2025</a:t>
            </a:r>
            <a:endParaRPr dirty="0">
              <a:solidFill>
                <a:srgbClr val="0528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337021" y="4564961"/>
            <a:ext cx="162600" cy="16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123" name="Google Shape;123;p18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24" name="Google Shape;124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126" name="Google Shape;126;p18"/>
          <p:cNvSpPr txBox="1">
            <a:spLocks noGrp="1"/>
          </p:cNvSpPr>
          <p:nvPr>
            <p:ph type="title" idx="4294967295"/>
          </p:nvPr>
        </p:nvSpPr>
        <p:spPr>
          <a:xfrm>
            <a:off x="901419" y="36116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613950" y="1622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13240-7B75-4899-83B6-468CAC490A87}"/>
              </a:ext>
            </a:extLst>
          </p:cNvPr>
          <p:cNvSpPr txBox="1"/>
          <p:nvPr/>
        </p:nvSpPr>
        <p:spPr bwMode="auto">
          <a:xfrm>
            <a:off x="1756480" y="867688"/>
            <a:ext cx="6351777" cy="307777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1. Как подать заявку на целевое обучение на портале Работа России</a:t>
            </a:r>
            <a:endParaRPr/>
          </a:p>
        </p:txBody>
      </p:sp>
      <p:pic>
        <p:nvPicPr>
          <p:cNvPr id="11" name="Изображение5">
            <a:extLst>
              <a:ext uri="{FF2B5EF4-FFF2-40B4-BE49-F238E27FC236}">
                <a16:creationId xmlns:a16="http://schemas.microsoft.com/office/drawing/2014/main" id="{EC0808F7-027B-42B7-A6A8-06F89743789D}"/>
              </a:ext>
            </a:extLst>
          </p:cNvPr>
          <p:cNvPicPr/>
          <p:nvPr/>
        </p:nvPicPr>
        <p:blipFill>
          <a:blip r:embed="rId4">
            <a:lum/>
            <a:alphaModFix/>
          </a:blip>
          <a:stretch/>
        </p:blipFill>
        <p:spPr bwMode="auto">
          <a:xfrm>
            <a:off x="1046375" y="1239624"/>
            <a:ext cx="3970122" cy="2117835"/>
          </a:xfrm>
          <a:prstGeom prst="rect">
            <a:avLst/>
          </a:prstGeom>
        </p:spPr>
      </p:pic>
      <p:pic>
        <p:nvPicPr>
          <p:cNvPr id="12" name="Изображение6">
            <a:extLst>
              <a:ext uri="{FF2B5EF4-FFF2-40B4-BE49-F238E27FC236}">
                <a16:creationId xmlns:a16="http://schemas.microsoft.com/office/drawing/2014/main" id="{7B851AEA-76FE-45FA-8F47-32E7BB071C2B}"/>
              </a:ext>
            </a:extLst>
          </p:cNvPr>
          <p:cNvPicPr/>
          <p:nvPr/>
        </p:nvPicPr>
        <p:blipFill>
          <a:blip r:embed="rId5">
            <a:lum/>
            <a:alphaModFix/>
          </a:blip>
          <a:stretch/>
        </p:blipFill>
        <p:spPr bwMode="auto">
          <a:xfrm>
            <a:off x="4663832" y="2595616"/>
            <a:ext cx="3657078" cy="205109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648ACA44-237A-49B2-B948-C40FDC5F24C4}"/>
              </a:ext>
            </a:extLst>
          </p:cNvPr>
          <p:cNvSpPr/>
          <p:nvPr/>
        </p:nvSpPr>
        <p:spPr bwMode="auto">
          <a:xfrm>
            <a:off x="1561035" y="2068219"/>
            <a:ext cx="1068791" cy="31103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4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325225" y="4564961"/>
            <a:ext cx="107195" cy="16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123" name="Google Shape;123;p18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24" name="Google Shape;124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126" name="Google Shape;126;p18"/>
          <p:cNvSpPr txBox="1">
            <a:spLocks noGrp="1"/>
          </p:cNvSpPr>
          <p:nvPr>
            <p:ph type="title" idx="4294967295"/>
          </p:nvPr>
        </p:nvSpPr>
        <p:spPr>
          <a:xfrm>
            <a:off x="901419" y="36116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613950" y="1622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6ABC63-E693-4F5B-BB1A-BE71AACB1272}"/>
              </a:ext>
            </a:extLst>
          </p:cNvPr>
          <p:cNvSpPr txBox="1"/>
          <p:nvPr/>
        </p:nvSpPr>
        <p:spPr bwMode="auto">
          <a:xfrm>
            <a:off x="1756480" y="926843"/>
            <a:ext cx="6351777" cy="307777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2. Как подать заявку на целевое обучение в бумажном формате</a:t>
            </a: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058D6-82FC-4722-AE1F-5E2E0E4CADED}"/>
              </a:ext>
            </a:extLst>
          </p:cNvPr>
          <p:cNvSpPr txBox="1"/>
          <p:nvPr/>
        </p:nvSpPr>
        <p:spPr bwMode="auto">
          <a:xfrm>
            <a:off x="901419" y="1496135"/>
            <a:ext cx="7818375" cy="52322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Arial"/>
                <a:cs typeface="Arial"/>
              </a:rPr>
              <a:t>При подаче документов в образовательную организацию на поступление заявка оформляется в бумажном формате. </a:t>
            </a:r>
            <a:endParaRPr lang="ru-RU" sz="1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74C5D-13B9-4CAC-A2EE-7B318E5DC116}"/>
              </a:ext>
            </a:extLst>
          </p:cNvPr>
          <p:cNvSpPr txBox="1"/>
          <p:nvPr/>
        </p:nvSpPr>
        <p:spPr bwMode="auto">
          <a:xfrm>
            <a:off x="894928" y="2234609"/>
            <a:ext cx="7818375" cy="2031325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Arial"/>
                <a:cs typeface="Arial"/>
              </a:rPr>
              <a:t>При оформлении заявки в бумажном формате необходимо направить копию этой заявки на электронный адрес </a:t>
            </a:r>
            <a:r>
              <a:rPr lang="en-US" b="0" i="0" dirty="0">
                <a:solidFill>
                  <a:srgbClr val="003300"/>
                </a:solidFill>
                <a:effectLst/>
                <a:latin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ya.lazarenko@zalesie.ru</a:t>
            </a:r>
            <a:r>
              <a:rPr lang="ru-RU" b="0" i="0" dirty="0">
                <a:solidFill>
                  <a:srgbClr val="0033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dirty="0">
                <a:latin typeface="Arial"/>
                <a:cs typeface="Arial"/>
              </a:rPr>
              <a:t>с приложением согласия на обработку персональных данных и согласия законного представителя несовершеннолетнего (в случае если абитуриент несовершеннолетний).</a:t>
            </a:r>
            <a:endParaRPr dirty="0"/>
          </a:p>
          <a:p>
            <a:pPr>
              <a:defRPr/>
            </a:pPr>
            <a:r>
              <a:rPr lang="ru-RU" dirty="0">
                <a:latin typeface="Arial"/>
                <a:cs typeface="Arial"/>
              </a:rPr>
              <a:t>В письме необходимо указать:</a:t>
            </a:r>
            <a:endParaRPr dirty="0"/>
          </a:p>
          <a:p>
            <a:pPr marL="285750" indent="-285750">
              <a:buFontTx/>
              <a:buChar char="-"/>
              <a:defRPr/>
            </a:pPr>
            <a:r>
              <a:rPr lang="ru-RU" dirty="0">
                <a:latin typeface="Arial"/>
                <a:cs typeface="Arial"/>
              </a:rPr>
              <a:t>СНИЛС;</a:t>
            </a:r>
            <a:endParaRPr dirty="0"/>
          </a:p>
          <a:p>
            <a:pPr marL="285750" indent="-285750">
              <a:buFontTx/>
              <a:buChar char="-"/>
              <a:defRPr/>
            </a:pPr>
            <a:r>
              <a:rPr lang="ru-RU" dirty="0">
                <a:latin typeface="Arial"/>
                <a:cs typeface="Arial"/>
              </a:rPr>
              <a:t>контактный телефон;</a:t>
            </a:r>
            <a:endParaRPr dirty="0"/>
          </a:p>
          <a:p>
            <a:pPr marL="285750" indent="-285750">
              <a:buFontTx/>
              <a:buChar char="-"/>
              <a:defRPr/>
            </a:pPr>
            <a:r>
              <a:rPr lang="en-US" dirty="0">
                <a:latin typeface="Arial"/>
                <a:cs typeface="Arial"/>
              </a:rPr>
              <a:t>e-mail</a:t>
            </a:r>
            <a:r>
              <a:rPr lang="ru-RU" dirty="0">
                <a:latin typeface="Arial"/>
                <a:cs typeface="Arial"/>
              </a:rPr>
              <a:t>;</a:t>
            </a:r>
            <a:endParaRPr dirty="0"/>
          </a:p>
          <a:p>
            <a:pPr marL="285750" indent="-285750">
              <a:buFontTx/>
              <a:buChar char="-"/>
              <a:defRPr/>
            </a:pPr>
            <a:r>
              <a:rPr lang="ru-RU" dirty="0">
                <a:latin typeface="Arial"/>
                <a:cs typeface="Arial"/>
              </a:rPr>
              <a:t>код подразделения (выдавшего паспорт).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642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337021" y="4564961"/>
            <a:ext cx="176740" cy="16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123" name="Google Shape;123;p18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24" name="Google Shape;124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126" name="Google Shape;126;p18"/>
          <p:cNvSpPr txBox="1">
            <a:spLocks noGrp="1"/>
          </p:cNvSpPr>
          <p:nvPr>
            <p:ph type="title" idx="4294967295"/>
          </p:nvPr>
        </p:nvSpPr>
        <p:spPr>
          <a:xfrm>
            <a:off x="901419" y="36116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F6791FA-21B6-4B4A-98DA-C8C8425F2B3F}"/>
              </a:ext>
            </a:extLst>
          </p:cNvPr>
          <p:cNvSpPr txBox="1">
            <a:spLocks/>
          </p:cNvSpPr>
          <p:nvPr/>
        </p:nvSpPr>
        <p:spPr bwMode="auto">
          <a:xfrm>
            <a:off x="1008668" y="813855"/>
            <a:ext cx="8013411" cy="576425"/>
          </a:xfrm>
          <a:prstGeom prst="rect">
            <a:avLst/>
          </a:prstGeom>
          <a:noFill/>
          <a:ln w="31750">
            <a:solidFill>
              <a:srgbClr val="003300"/>
            </a:solidFill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ru-RU" sz="1400" dirty="0"/>
              <a:t>Целевые квоты, заявленные от ООО «Агрохолдинг «Залесье» </a:t>
            </a:r>
          </a:p>
          <a:p>
            <a:pPr>
              <a:defRPr/>
            </a:pPr>
            <a:r>
              <a:rPr lang="ru-RU" sz="1400" dirty="0"/>
              <a:t>через портал «Работа в России» в 2025 г. (вузы)</a:t>
            </a:r>
            <a:endParaRPr lang="ru-RU" sz="40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21C13E6-4407-4ADF-8D26-9498B1888431}"/>
              </a:ext>
            </a:extLst>
          </p:cNvPr>
          <p:cNvSpPr txBox="1"/>
          <p:nvPr/>
        </p:nvSpPr>
        <p:spPr bwMode="auto">
          <a:xfrm>
            <a:off x="990949" y="1907125"/>
            <a:ext cx="1555424" cy="56127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dirty="0">
                <a:latin typeface="Arial"/>
                <a:cs typeface="Arial"/>
              </a:rPr>
              <a:t>АО «Залесское молоко»</a:t>
            </a:r>
            <a:endParaRPr sz="120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B4C8EFB-36DB-4B91-B141-2C59EFA0DF13}"/>
              </a:ext>
            </a:extLst>
          </p:cNvPr>
          <p:cNvSpPr txBox="1"/>
          <p:nvPr/>
        </p:nvSpPr>
        <p:spPr bwMode="auto">
          <a:xfrm>
            <a:off x="2794895" y="1900414"/>
            <a:ext cx="1561118" cy="235541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 err="1">
                <a:latin typeface="Arial"/>
                <a:cs typeface="Arial"/>
              </a:rPr>
              <a:t>Агроинженерия</a:t>
            </a:r>
            <a:endParaRPr lang="ru-RU" sz="1100" dirty="0">
              <a:latin typeface="Arial"/>
              <a:cs typeface="Arial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D83368D-71DF-4C20-BB35-CB3A04B00213}"/>
              </a:ext>
            </a:extLst>
          </p:cNvPr>
          <p:cNvSpPr txBox="1"/>
          <p:nvPr/>
        </p:nvSpPr>
        <p:spPr bwMode="auto">
          <a:xfrm>
            <a:off x="2800560" y="2238319"/>
            <a:ext cx="1555424" cy="23554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>
                <a:latin typeface="Arial"/>
                <a:cs typeface="Arial"/>
              </a:rPr>
              <a:t>Агрономия</a:t>
            </a:r>
            <a:endParaRPr sz="110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77E1A697-6D35-4908-B90F-32E7C84687DC}"/>
              </a:ext>
            </a:extLst>
          </p:cNvPr>
          <p:cNvSpPr txBox="1"/>
          <p:nvPr/>
        </p:nvSpPr>
        <p:spPr bwMode="auto">
          <a:xfrm>
            <a:off x="4616547" y="1891666"/>
            <a:ext cx="1441417" cy="244453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>
                <a:latin typeface="Arial"/>
                <a:cs typeface="Arial"/>
              </a:rPr>
              <a:t>№ 166732</a:t>
            </a:r>
            <a:endParaRPr sz="1100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3CB83EB2-7BED-45D9-891C-53B263366147}"/>
              </a:ext>
            </a:extLst>
          </p:cNvPr>
          <p:cNvSpPr txBox="1"/>
          <p:nvPr/>
        </p:nvSpPr>
        <p:spPr bwMode="auto">
          <a:xfrm>
            <a:off x="4616547" y="2245925"/>
            <a:ext cx="1441417" cy="22591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>
                <a:latin typeface="Arial"/>
                <a:cs typeface="Arial"/>
              </a:rPr>
              <a:t>№ 166750</a:t>
            </a:r>
            <a:endParaRPr sz="110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6117DBD9-C879-4FE3-9CAB-ACFC7EA8D66D}"/>
              </a:ext>
            </a:extLst>
          </p:cNvPr>
          <p:cNvSpPr txBox="1"/>
          <p:nvPr/>
        </p:nvSpPr>
        <p:spPr bwMode="auto">
          <a:xfrm>
            <a:off x="1007621" y="1451206"/>
            <a:ext cx="1517716" cy="295974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b="1">
                <a:solidFill>
                  <a:schemeClr val="bg1"/>
                </a:solidFill>
                <a:latin typeface="Arial"/>
                <a:cs typeface="Arial"/>
              </a:rPr>
              <a:t>Предприятие</a:t>
            </a:r>
            <a:endParaRPr sz="110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C82A55-88D0-4D90-BC9B-9B79C06E41B3}"/>
              </a:ext>
            </a:extLst>
          </p:cNvPr>
          <p:cNvSpPr txBox="1"/>
          <p:nvPr/>
        </p:nvSpPr>
        <p:spPr bwMode="auto">
          <a:xfrm>
            <a:off x="2832603" y="1451206"/>
            <a:ext cx="1517716" cy="298889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b="1" dirty="0">
                <a:solidFill>
                  <a:schemeClr val="bg1"/>
                </a:solidFill>
                <a:latin typeface="Arial"/>
                <a:cs typeface="Arial"/>
              </a:rPr>
              <a:t>Специальность</a:t>
            </a:r>
            <a:endParaRPr sz="110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3163809-78B5-4374-93E3-8AA494525406}"/>
              </a:ext>
            </a:extLst>
          </p:cNvPr>
          <p:cNvSpPr txBox="1"/>
          <p:nvPr/>
        </p:nvSpPr>
        <p:spPr bwMode="auto">
          <a:xfrm>
            <a:off x="4617264" y="1456665"/>
            <a:ext cx="1443319" cy="299074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700" b="1" dirty="0">
                <a:solidFill>
                  <a:schemeClr val="bg1"/>
                </a:solidFill>
                <a:latin typeface="Arial"/>
                <a:cs typeface="Arial"/>
              </a:rPr>
              <a:t>№ предложения на портале «Работа в России»</a:t>
            </a:r>
            <a:endParaRPr sz="700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B7AE97B4-4E1A-4514-8CEA-181FA7692E9B}"/>
              </a:ext>
            </a:extLst>
          </p:cNvPr>
          <p:cNvSpPr txBox="1"/>
          <p:nvPr/>
        </p:nvSpPr>
        <p:spPr bwMode="auto">
          <a:xfrm>
            <a:off x="6365382" y="1453924"/>
            <a:ext cx="1175949" cy="295974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b="1" dirty="0">
                <a:solidFill>
                  <a:schemeClr val="bg1"/>
                </a:solidFill>
                <a:latin typeface="Arial"/>
                <a:cs typeface="Arial"/>
              </a:rPr>
              <a:t>Уровень образовательной программы</a:t>
            </a:r>
            <a:endParaRPr sz="1100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1C746D6A-65EB-4B9F-BCCD-5F6A1FD0DB19}"/>
              </a:ext>
            </a:extLst>
          </p:cNvPr>
          <p:cNvSpPr txBox="1"/>
          <p:nvPr/>
        </p:nvSpPr>
        <p:spPr bwMode="auto">
          <a:xfrm>
            <a:off x="6365382" y="1891665"/>
            <a:ext cx="1175949" cy="244289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>
                <a:latin typeface="Arial"/>
                <a:cs typeface="Arial"/>
              </a:rPr>
              <a:t>бакалавриат</a:t>
            </a:r>
            <a:endParaRPr sz="1100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98FBC78-07C1-4A32-9B65-66CC737B1029}"/>
              </a:ext>
            </a:extLst>
          </p:cNvPr>
          <p:cNvSpPr txBox="1"/>
          <p:nvPr/>
        </p:nvSpPr>
        <p:spPr bwMode="auto">
          <a:xfrm>
            <a:off x="6367487" y="2233306"/>
            <a:ext cx="1180954" cy="22591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>
                <a:latin typeface="Arial"/>
                <a:cs typeface="Arial"/>
              </a:rPr>
              <a:t>бакалавриат</a:t>
            </a:r>
            <a:endParaRPr sz="1100" dirty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2C472719-E389-4A9A-9990-36564BAF512B}"/>
              </a:ext>
            </a:extLst>
          </p:cNvPr>
          <p:cNvSpPr txBox="1"/>
          <p:nvPr/>
        </p:nvSpPr>
        <p:spPr bwMode="auto">
          <a:xfrm>
            <a:off x="999285" y="2825305"/>
            <a:ext cx="1547088" cy="849198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100" dirty="0">
                <a:latin typeface="Arial"/>
                <a:cs typeface="Arial"/>
              </a:rPr>
              <a:t>ООО «Сервис-Агро»</a:t>
            </a:r>
            <a:endParaRPr sz="1100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28D733A0-5996-4128-9D79-F8F3DF8017B4}"/>
              </a:ext>
            </a:extLst>
          </p:cNvPr>
          <p:cNvSpPr txBox="1"/>
          <p:nvPr/>
        </p:nvSpPr>
        <p:spPr bwMode="auto">
          <a:xfrm>
            <a:off x="2808925" y="2845401"/>
            <a:ext cx="1547088" cy="359712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latin typeface="Arial"/>
                <a:cs typeface="Arial"/>
              </a:rPr>
              <a:t>Технологические машины и оборудование</a:t>
            </a:r>
            <a:endParaRPr sz="900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767F993C-A4C9-47C4-8E2B-84863C81184A}"/>
              </a:ext>
            </a:extLst>
          </p:cNvPr>
          <p:cNvSpPr txBox="1"/>
          <p:nvPr/>
        </p:nvSpPr>
        <p:spPr bwMode="auto">
          <a:xfrm>
            <a:off x="2794895" y="3307943"/>
            <a:ext cx="1555424" cy="36656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000" dirty="0">
                <a:latin typeface="Arial"/>
                <a:cs typeface="Arial"/>
              </a:rPr>
              <a:t>Электроэнергетика и электротехника</a:t>
            </a:r>
            <a:endParaRPr sz="1000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4081FF8F-2C33-4961-950F-4BF7697F83B1}"/>
              </a:ext>
            </a:extLst>
          </p:cNvPr>
          <p:cNvSpPr txBox="1"/>
          <p:nvPr/>
        </p:nvSpPr>
        <p:spPr bwMode="auto">
          <a:xfrm>
            <a:off x="7846130" y="1888646"/>
            <a:ext cx="944365" cy="234633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900" dirty="0">
                <a:latin typeface="Arial"/>
                <a:cs typeface="Arial"/>
              </a:rPr>
              <a:t>до 25.07.2025</a:t>
            </a:r>
            <a:endParaRPr sz="900" dirty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519AFBE2-B08D-46FE-95A1-7B9AA24AAA8F}"/>
              </a:ext>
            </a:extLst>
          </p:cNvPr>
          <p:cNvSpPr txBox="1"/>
          <p:nvPr/>
        </p:nvSpPr>
        <p:spPr bwMode="auto">
          <a:xfrm>
            <a:off x="7843240" y="1442834"/>
            <a:ext cx="944365" cy="304345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b="1" dirty="0">
                <a:solidFill>
                  <a:schemeClr val="bg1"/>
                </a:solidFill>
                <a:latin typeface="Arial"/>
                <a:cs typeface="Arial"/>
              </a:rPr>
              <a:t>Срок подачи заявки</a:t>
            </a:r>
            <a:endParaRPr sz="1100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8432F06C-D039-4EF7-AFE8-5E53D42EB5A9}"/>
              </a:ext>
            </a:extLst>
          </p:cNvPr>
          <p:cNvSpPr txBox="1"/>
          <p:nvPr/>
        </p:nvSpPr>
        <p:spPr bwMode="auto">
          <a:xfrm>
            <a:off x="4616547" y="2858255"/>
            <a:ext cx="1441417" cy="345817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>
                <a:latin typeface="Arial"/>
                <a:cs typeface="Arial"/>
              </a:rPr>
              <a:t>№ 208812</a:t>
            </a:r>
            <a:endParaRPr sz="1100" dirty="0"/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8E7DA454-C7FE-4B93-B25F-17EB575F13A5}"/>
              </a:ext>
            </a:extLst>
          </p:cNvPr>
          <p:cNvSpPr txBox="1"/>
          <p:nvPr/>
        </p:nvSpPr>
        <p:spPr bwMode="auto">
          <a:xfrm>
            <a:off x="4616547" y="3328687"/>
            <a:ext cx="1441417" cy="34581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>
                <a:latin typeface="Arial"/>
                <a:cs typeface="Arial"/>
              </a:rPr>
              <a:t>№ 208875</a:t>
            </a:r>
            <a:endParaRPr sz="1100" dirty="0"/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D1682149-FCEA-41B7-9EC6-B8C9EE4A9435}"/>
              </a:ext>
            </a:extLst>
          </p:cNvPr>
          <p:cNvSpPr txBox="1"/>
          <p:nvPr/>
        </p:nvSpPr>
        <p:spPr bwMode="auto">
          <a:xfrm>
            <a:off x="6364072" y="3328686"/>
            <a:ext cx="1175949" cy="345815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>
                <a:latin typeface="Arial"/>
                <a:cs typeface="Arial"/>
              </a:rPr>
              <a:t>бакалавриат</a:t>
            </a:r>
            <a:endParaRPr sz="1100" dirty="0"/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0186FA9C-2FC2-43AF-A6D1-A926D30ED402}"/>
              </a:ext>
            </a:extLst>
          </p:cNvPr>
          <p:cNvSpPr txBox="1"/>
          <p:nvPr/>
        </p:nvSpPr>
        <p:spPr bwMode="auto">
          <a:xfrm>
            <a:off x="6364072" y="2858254"/>
            <a:ext cx="1175949" cy="345817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>
                <a:latin typeface="Arial"/>
                <a:cs typeface="Arial"/>
              </a:rPr>
              <a:t>бакалавриат</a:t>
            </a:r>
            <a:endParaRPr sz="1100"/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B67353BC-E332-470F-9B4F-F643236EDDA0}"/>
              </a:ext>
            </a:extLst>
          </p:cNvPr>
          <p:cNvSpPr txBox="1"/>
          <p:nvPr/>
        </p:nvSpPr>
        <p:spPr bwMode="auto">
          <a:xfrm>
            <a:off x="4629545" y="3973518"/>
            <a:ext cx="1428419" cy="345815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>
                <a:latin typeface="Arial"/>
                <a:cs typeface="Arial"/>
              </a:rPr>
              <a:t>№236568</a:t>
            </a:r>
            <a:endParaRPr sz="1100" dirty="0"/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ABB75612-1F8F-479A-ACB2-65DBCB8889EB}"/>
              </a:ext>
            </a:extLst>
          </p:cNvPr>
          <p:cNvSpPr txBox="1"/>
          <p:nvPr/>
        </p:nvSpPr>
        <p:spPr bwMode="auto">
          <a:xfrm>
            <a:off x="1007621" y="3971425"/>
            <a:ext cx="1517716" cy="35822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100" dirty="0">
                <a:latin typeface="Arial"/>
                <a:cs typeface="Arial"/>
              </a:rPr>
              <a:t>ООО «АПХ «Залесье»</a:t>
            </a:r>
            <a:endParaRPr sz="1100" dirty="0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B35CEF53-1275-4E4D-8B47-8B96D73AB219}"/>
              </a:ext>
            </a:extLst>
          </p:cNvPr>
          <p:cNvSpPr txBox="1"/>
          <p:nvPr/>
        </p:nvSpPr>
        <p:spPr bwMode="auto">
          <a:xfrm>
            <a:off x="6351210" y="3971424"/>
            <a:ext cx="1213509" cy="345815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>
                <a:latin typeface="Arial"/>
                <a:cs typeface="Arial"/>
              </a:rPr>
              <a:t>бакалавриат</a:t>
            </a:r>
            <a:endParaRPr lang="ru-RU" sz="1100" dirty="0"/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8F7FAC11-FC40-4374-92A3-2B33F91D9E5A}"/>
              </a:ext>
            </a:extLst>
          </p:cNvPr>
          <p:cNvSpPr txBox="1"/>
          <p:nvPr/>
        </p:nvSpPr>
        <p:spPr bwMode="auto">
          <a:xfrm>
            <a:off x="2818583" y="3971643"/>
            <a:ext cx="1517716" cy="358002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00" dirty="0">
                <a:latin typeface="Arial"/>
                <a:cs typeface="Arial"/>
              </a:rPr>
              <a:t>Агрономия</a:t>
            </a:r>
            <a:endParaRPr lang="ru-RU" sz="1100" dirty="0"/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8718F6F3-CB39-401C-8E66-1C5628C00FB1}"/>
              </a:ext>
            </a:extLst>
          </p:cNvPr>
          <p:cNvSpPr txBox="1"/>
          <p:nvPr/>
        </p:nvSpPr>
        <p:spPr bwMode="auto">
          <a:xfrm>
            <a:off x="7840573" y="2232445"/>
            <a:ext cx="944365" cy="22591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900" dirty="0">
                <a:latin typeface="Arial"/>
                <a:cs typeface="Arial"/>
              </a:rPr>
              <a:t>до 25.07.2025</a:t>
            </a:r>
            <a:endParaRPr sz="900" dirty="0"/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452562E8-59B3-46E8-9A32-C6BFDB6091BE}"/>
              </a:ext>
            </a:extLst>
          </p:cNvPr>
          <p:cNvSpPr txBox="1"/>
          <p:nvPr/>
        </p:nvSpPr>
        <p:spPr bwMode="auto">
          <a:xfrm>
            <a:off x="7826541" y="2859260"/>
            <a:ext cx="958397" cy="34581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900" dirty="0">
                <a:latin typeface="Arial"/>
                <a:cs typeface="Arial"/>
              </a:rPr>
              <a:t>до 25.07.2025</a:t>
            </a:r>
            <a:endParaRPr sz="900" dirty="0"/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id="{8453D329-7249-418C-B808-4445761398F6}"/>
              </a:ext>
            </a:extLst>
          </p:cNvPr>
          <p:cNvSpPr txBox="1"/>
          <p:nvPr/>
        </p:nvSpPr>
        <p:spPr bwMode="auto">
          <a:xfrm>
            <a:off x="7826541" y="3328686"/>
            <a:ext cx="958397" cy="345815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900" dirty="0">
                <a:latin typeface="Arial"/>
                <a:cs typeface="Arial"/>
              </a:rPr>
              <a:t>до 25.07.2025</a:t>
            </a:r>
            <a:endParaRPr sz="900" dirty="0"/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EECF7673-4157-4EE5-AB80-CC41F76E8900}"/>
              </a:ext>
            </a:extLst>
          </p:cNvPr>
          <p:cNvSpPr txBox="1"/>
          <p:nvPr/>
        </p:nvSpPr>
        <p:spPr bwMode="auto">
          <a:xfrm>
            <a:off x="7818997" y="3971423"/>
            <a:ext cx="995375" cy="345815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900" dirty="0">
                <a:latin typeface="Arial"/>
                <a:cs typeface="Arial"/>
              </a:rPr>
              <a:t>до 25.07.2025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363935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337020" y="4564961"/>
            <a:ext cx="167313" cy="16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123" name="Google Shape;123;p18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24" name="Google Shape;124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126" name="Google Shape;126;p18"/>
          <p:cNvSpPr txBox="1">
            <a:spLocks noGrp="1"/>
          </p:cNvSpPr>
          <p:nvPr>
            <p:ph type="title" idx="4294967295"/>
          </p:nvPr>
        </p:nvSpPr>
        <p:spPr>
          <a:xfrm>
            <a:off x="901419" y="36116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613950" y="1622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B8CAD04-BC7C-4BB6-8AAD-8E3FA00B8930}"/>
              </a:ext>
            </a:extLst>
          </p:cNvPr>
          <p:cNvSpPr txBox="1">
            <a:spLocks/>
          </p:cNvSpPr>
          <p:nvPr/>
        </p:nvSpPr>
        <p:spPr bwMode="auto">
          <a:xfrm>
            <a:off x="1008668" y="813855"/>
            <a:ext cx="8013411" cy="576425"/>
          </a:xfrm>
          <a:prstGeom prst="rect">
            <a:avLst/>
          </a:prstGeom>
          <a:noFill/>
          <a:ln w="31750">
            <a:solidFill>
              <a:srgbClr val="003300"/>
            </a:solidFill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ru-RU" sz="1400" dirty="0"/>
              <a:t>Целевые квоты, заявленные от ООО «Агрохолдинг «Залесье» </a:t>
            </a:r>
          </a:p>
          <a:p>
            <a:pPr>
              <a:defRPr/>
            </a:pPr>
            <a:r>
              <a:rPr lang="ru-RU" sz="1400" dirty="0"/>
              <a:t>через портал «Работа в России» в 2025 г. (</a:t>
            </a:r>
            <a:r>
              <a:rPr lang="ru-RU" sz="1400" dirty="0" err="1"/>
              <a:t>ссузы</a:t>
            </a:r>
            <a:r>
              <a:rPr lang="ru-RU" sz="1400" dirty="0"/>
              <a:t>)</a:t>
            </a:r>
            <a:endParaRPr lang="ru-RU" sz="40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B5542A6-F1FE-4D23-A37D-0B9DC562B09A}"/>
              </a:ext>
            </a:extLst>
          </p:cNvPr>
          <p:cNvSpPr txBox="1"/>
          <p:nvPr/>
        </p:nvSpPr>
        <p:spPr bwMode="auto">
          <a:xfrm>
            <a:off x="1001399" y="2079014"/>
            <a:ext cx="1480008" cy="453897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050" dirty="0">
                <a:latin typeface="Arial"/>
                <a:cs typeface="Arial"/>
              </a:rPr>
              <a:t>ООО «Залесские корма»</a:t>
            </a:r>
            <a:endParaRPr sz="180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95E3836-DC97-4456-AE83-BB2E7A1B1731}"/>
              </a:ext>
            </a:extLst>
          </p:cNvPr>
          <p:cNvSpPr txBox="1"/>
          <p:nvPr/>
        </p:nvSpPr>
        <p:spPr bwMode="auto">
          <a:xfrm>
            <a:off x="2804473" y="2070513"/>
            <a:ext cx="1638880" cy="462398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dirty="0">
                <a:latin typeface="Arial"/>
                <a:cs typeface="Arial"/>
              </a:rPr>
              <a:t>Эксплуатация и ремонт сельскохозяйственной техники и оборудования</a:t>
            </a:r>
            <a:endParaRPr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591579D9-F9E3-4845-AF7C-082882ADBA33}"/>
              </a:ext>
            </a:extLst>
          </p:cNvPr>
          <p:cNvSpPr txBox="1"/>
          <p:nvPr/>
        </p:nvSpPr>
        <p:spPr bwMode="auto">
          <a:xfrm>
            <a:off x="4788815" y="2085299"/>
            <a:ext cx="1805234" cy="434221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dirty="0">
                <a:latin typeface="Arial"/>
                <a:cs typeface="Arial"/>
              </a:rPr>
              <a:t>№ 180453</a:t>
            </a:r>
            <a:endParaRPr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964AECF-0994-42FD-913A-0DFE02AD4A77}"/>
              </a:ext>
            </a:extLst>
          </p:cNvPr>
          <p:cNvSpPr txBox="1"/>
          <p:nvPr/>
        </p:nvSpPr>
        <p:spPr bwMode="auto">
          <a:xfrm>
            <a:off x="4788814" y="2732556"/>
            <a:ext cx="1805233" cy="47222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dirty="0">
                <a:latin typeface="Arial"/>
                <a:cs typeface="Arial"/>
              </a:rPr>
              <a:t>№ 180479</a:t>
            </a:r>
            <a:endParaRPr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341CEEA-5BEC-46AF-90E1-EAE4A215C3F4}"/>
              </a:ext>
            </a:extLst>
          </p:cNvPr>
          <p:cNvSpPr txBox="1"/>
          <p:nvPr/>
        </p:nvSpPr>
        <p:spPr bwMode="auto">
          <a:xfrm>
            <a:off x="1008098" y="1587515"/>
            <a:ext cx="1480008" cy="282025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b="1" dirty="0">
                <a:solidFill>
                  <a:schemeClr val="bg1"/>
                </a:solidFill>
                <a:latin typeface="Arial"/>
                <a:cs typeface="Arial"/>
              </a:rPr>
              <a:t>Предприятие</a:t>
            </a:r>
            <a:endParaRPr sz="240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8A374E7A-FE8A-47FF-9DD7-00D8A13BC80B}"/>
              </a:ext>
            </a:extLst>
          </p:cNvPr>
          <p:cNvSpPr txBox="1"/>
          <p:nvPr/>
        </p:nvSpPr>
        <p:spPr bwMode="auto">
          <a:xfrm>
            <a:off x="2804473" y="1590237"/>
            <a:ext cx="1621411" cy="282025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b="1" dirty="0">
                <a:solidFill>
                  <a:schemeClr val="bg1"/>
                </a:solidFill>
                <a:latin typeface="Arial"/>
                <a:cs typeface="Arial"/>
              </a:rPr>
              <a:t>Специальность</a:t>
            </a:r>
            <a:endParaRPr sz="2400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6D31FC28-58E9-4AC0-B9AB-B6B054681476}"/>
              </a:ext>
            </a:extLst>
          </p:cNvPr>
          <p:cNvSpPr txBox="1"/>
          <p:nvPr/>
        </p:nvSpPr>
        <p:spPr bwMode="auto">
          <a:xfrm>
            <a:off x="4788815" y="1590237"/>
            <a:ext cx="1805234" cy="282025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Arial"/>
                <a:cs typeface="Arial"/>
              </a:rPr>
              <a:t>№ предложения на портале «Работа в России»</a:t>
            </a:r>
            <a:endParaRPr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594F258-1A6C-467B-8B44-BE1FC3E460BB}"/>
              </a:ext>
            </a:extLst>
          </p:cNvPr>
          <p:cNvSpPr txBox="1"/>
          <p:nvPr/>
        </p:nvSpPr>
        <p:spPr bwMode="auto">
          <a:xfrm>
            <a:off x="1001399" y="2742385"/>
            <a:ext cx="1480008" cy="462397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050" dirty="0">
                <a:latin typeface="Arial"/>
                <a:cs typeface="Arial"/>
              </a:rPr>
              <a:t>ООО «Сервис Агро»</a:t>
            </a:r>
            <a:endParaRPr sz="1800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6826AD1D-9BCC-47FD-8F0D-2C8BCF5A49D4}"/>
              </a:ext>
            </a:extLst>
          </p:cNvPr>
          <p:cNvSpPr txBox="1"/>
          <p:nvPr/>
        </p:nvSpPr>
        <p:spPr bwMode="auto">
          <a:xfrm>
            <a:off x="6852138" y="1591260"/>
            <a:ext cx="1206061" cy="282025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Arial"/>
                <a:cs typeface="Arial"/>
              </a:rPr>
              <a:t>Уровень образовательной программы</a:t>
            </a:r>
            <a:endParaRPr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1123BF86-65F6-4DF5-991D-2372D07A58D3}"/>
              </a:ext>
            </a:extLst>
          </p:cNvPr>
          <p:cNvSpPr txBox="1"/>
          <p:nvPr/>
        </p:nvSpPr>
        <p:spPr bwMode="auto">
          <a:xfrm>
            <a:off x="6852138" y="2070513"/>
            <a:ext cx="1206060" cy="434221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dirty="0">
                <a:latin typeface="Arial"/>
                <a:cs typeface="Arial"/>
              </a:rPr>
              <a:t>СПО</a:t>
            </a:r>
            <a:endParaRPr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D76829E-83BF-4D11-9D08-8885570A65E8}"/>
              </a:ext>
            </a:extLst>
          </p:cNvPr>
          <p:cNvSpPr txBox="1"/>
          <p:nvPr/>
        </p:nvSpPr>
        <p:spPr bwMode="auto">
          <a:xfrm>
            <a:off x="6852137" y="2738452"/>
            <a:ext cx="1206060" cy="47222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>
                <a:latin typeface="Arial"/>
                <a:cs typeface="Arial"/>
              </a:rPr>
              <a:t>СПО</a:t>
            </a:r>
            <a:endParaRPr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3355A8E4-B538-456D-8CAD-103654146B72}"/>
              </a:ext>
            </a:extLst>
          </p:cNvPr>
          <p:cNvSpPr txBox="1"/>
          <p:nvPr/>
        </p:nvSpPr>
        <p:spPr bwMode="auto">
          <a:xfrm>
            <a:off x="8316288" y="2055002"/>
            <a:ext cx="705791" cy="462397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800" dirty="0">
                <a:latin typeface="Arial"/>
                <a:cs typeface="Arial"/>
              </a:rPr>
              <a:t>до 15.08.2025</a:t>
            </a:r>
            <a:endParaRPr sz="1200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B71B0AAF-DAE4-48D9-95AC-10E9774995FC}"/>
              </a:ext>
            </a:extLst>
          </p:cNvPr>
          <p:cNvSpPr txBox="1"/>
          <p:nvPr/>
        </p:nvSpPr>
        <p:spPr bwMode="auto">
          <a:xfrm>
            <a:off x="8243740" y="1591260"/>
            <a:ext cx="778339" cy="271086"/>
          </a:xfrm>
          <a:prstGeom prst="rect">
            <a:avLst/>
          </a:prstGeom>
          <a:solidFill>
            <a:srgbClr val="003300"/>
          </a:solidFill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700" b="1" dirty="0">
                <a:solidFill>
                  <a:schemeClr val="bg1"/>
                </a:solidFill>
                <a:latin typeface="Arial"/>
                <a:cs typeface="Arial"/>
              </a:rPr>
              <a:t>Срок подачи заявки</a:t>
            </a:r>
            <a:endParaRPr sz="1200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63F8B169-A0FF-4000-B30A-3ADC5C9E425A}"/>
              </a:ext>
            </a:extLst>
          </p:cNvPr>
          <p:cNvSpPr txBox="1"/>
          <p:nvPr/>
        </p:nvSpPr>
        <p:spPr bwMode="auto">
          <a:xfrm>
            <a:off x="2804473" y="2742385"/>
            <a:ext cx="1662523" cy="462397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dirty="0">
                <a:latin typeface="Arial"/>
                <a:cs typeface="Arial"/>
              </a:rPr>
              <a:t>Эксплуатация и ремонт сельскохозяйственной техники и оборудования</a:t>
            </a:r>
            <a:endParaRPr lang="ru-RU" sz="1050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7D91D20A-49E7-484F-A9AF-C1D3ADFDA9F1}"/>
              </a:ext>
            </a:extLst>
          </p:cNvPr>
          <p:cNvSpPr txBox="1"/>
          <p:nvPr/>
        </p:nvSpPr>
        <p:spPr bwMode="auto">
          <a:xfrm>
            <a:off x="8316288" y="2742385"/>
            <a:ext cx="705791" cy="47222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800" dirty="0">
                <a:latin typeface="Arial"/>
                <a:cs typeface="Arial"/>
              </a:rPr>
              <a:t>до 15.08.2025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10783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337020" y="4564961"/>
            <a:ext cx="205021" cy="16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123" name="Google Shape;123;p18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24" name="Google Shape;124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126" name="Google Shape;126;p18"/>
          <p:cNvSpPr txBox="1">
            <a:spLocks noGrp="1"/>
          </p:cNvSpPr>
          <p:nvPr>
            <p:ph type="title" idx="4294967295"/>
          </p:nvPr>
        </p:nvSpPr>
        <p:spPr>
          <a:xfrm>
            <a:off x="901419" y="36116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613950" y="1622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DDB0940A-A734-47B1-AFD6-BE23546388D2}"/>
              </a:ext>
            </a:extLst>
          </p:cNvPr>
          <p:cNvSpPr txBox="1">
            <a:spLocks/>
          </p:cNvSpPr>
          <p:nvPr/>
        </p:nvSpPr>
        <p:spPr bwMode="auto">
          <a:xfrm>
            <a:off x="924877" y="1172200"/>
            <a:ext cx="78867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defRPr/>
            </a:pPr>
            <a:r>
              <a:rPr lang="ru-RU" sz="1400" b="1" dirty="0">
                <a:solidFill>
                  <a:srgbClr val="003300"/>
                </a:solidFill>
              </a:rPr>
              <a:t>Контактное лицо ООО «АПХ «Залесье»:</a:t>
            </a:r>
            <a:endParaRPr lang="ru-RU" dirty="0"/>
          </a:p>
          <a:p>
            <a:pPr marL="0" indent="0" algn="just">
              <a:defRPr/>
            </a:pPr>
            <a:r>
              <a:rPr lang="ru-RU" sz="1400" dirty="0">
                <a:solidFill>
                  <a:srgbClr val="003300"/>
                </a:solidFill>
              </a:rPr>
              <a:t>Начальник отдела по обучению и развитию персонала -  Лазаренко Янина Александровна</a:t>
            </a:r>
            <a:endParaRPr lang="ru-RU" dirty="0"/>
          </a:p>
          <a:p>
            <a:pPr marL="0" indent="0" algn="just">
              <a:defRPr/>
            </a:pPr>
            <a:r>
              <a:rPr lang="ru-RU" sz="1400" dirty="0" err="1">
                <a:solidFill>
                  <a:srgbClr val="003300"/>
                </a:solidFill>
              </a:rPr>
              <a:t>Email</a:t>
            </a:r>
            <a:r>
              <a:rPr lang="ru-RU" sz="1400" dirty="0">
                <a:solidFill>
                  <a:srgbClr val="003300"/>
                </a:solidFill>
              </a:rPr>
              <a:t>: </a:t>
            </a:r>
            <a:r>
              <a:rPr lang="ru-RU" sz="1400" dirty="0">
                <a:solidFill>
                  <a:srgbClr val="003300"/>
                </a:solidFill>
                <a:latin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ya.lazarenko@zalesie.ru</a:t>
            </a:r>
            <a:r>
              <a:rPr lang="ru-RU" sz="1400" dirty="0">
                <a:solidFill>
                  <a:srgbClr val="003300"/>
                </a:solidFill>
                <a:latin typeface="Helvetica" panose="020B0604020202020204" pitchFamily="34" charset="0"/>
              </a:rPr>
              <a:t> </a:t>
            </a:r>
            <a:endParaRPr lang="ru-RU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9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37021" y="4564961"/>
            <a:ext cx="954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66" name="Google Shape;66;p14"/>
          <p:cNvGrpSpPr/>
          <p:nvPr/>
        </p:nvGrpSpPr>
        <p:grpSpPr>
          <a:xfrm>
            <a:off x="0" y="2550"/>
            <a:ext cx="9263482" cy="4753405"/>
            <a:chOff x="0" y="3512"/>
            <a:chExt cx="12192000" cy="6288405"/>
          </a:xfrm>
        </p:grpSpPr>
        <p:sp>
          <p:nvSpPr>
            <p:cNvPr id="67" name="Google Shape;67;p14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68" name="Google Shape;6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70" name="Google Shape;70;p14"/>
          <p:cNvSpPr txBox="1">
            <a:spLocks noGrp="1"/>
          </p:cNvSpPr>
          <p:nvPr>
            <p:ph type="title" idx="4294967295"/>
          </p:nvPr>
        </p:nvSpPr>
        <p:spPr>
          <a:xfrm>
            <a:off x="901419" y="31270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r="50517"/>
          <a:stretch/>
        </p:blipFill>
        <p:spPr>
          <a:xfrm>
            <a:off x="2153975" y="951825"/>
            <a:ext cx="2771948" cy="350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l="51345"/>
          <a:stretch/>
        </p:blipFill>
        <p:spPr>
          <a:xfrm>
            <a:off x="4845175" y="931550"/>
            <a:ext cx="2771948" cy="356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337021" y="4564961"/>
            <a:ext cx="954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79" name="Google Shape;79;p15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80" name="Google Shape;80;p15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81" name="Google Shape;8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5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83" name="Google Shape;83;p15"/>
          <p:cNvSpPr txBox="1">
            <a:spLocks noGrp="1"/>
          </p:cNvSpPr>
          <p:nvPr>
            <p:ph type="title" idx="4294967295"/>
          </p:nvPr>
        </p:nvSpPr>
        <p:spPr>
          <a:xfrm>
            <a:off x="901425" y="31270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901425" y="4148150"/>
            <a:ext cx="22500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77AC4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2003 год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5281F"/>
                </a:solidFill>
                <a:latin typeface="Montserrat"/>
                <a:ea typeface="Montserrat"/>
                <a:cs typeface="Montserrat"/>
                <a:sym typeface="Montserrat"/>
              </a:rPr>
              <a:t>Начало деятельности</a:t>
            </a:r>
            <a:r>
              <a:rPr lang="ru" sz="1600">
                <a:solidFill>
                  <a:srgbClr val="05281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5824425" y="2022200"/>
            <a:ext cx="3195300" cy="1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77AC4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 направлений</a:t>
            </a:r>
            <a:endParaRPr sz="2200">
              <a:solidFill>
                <a:srgbClr val="77AC4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5281F"/>
                </a:solidFill>
                <a:latin typeface="Montserrat"/>
                <a:ea typeface="Montserrat"/>
                <a:cs typeface="Montserrat"/>
                <a:sym typeface="Montserrat"/>
              </a:rPr>
              <a:t>Животноводство</a:t>
            </a:r>
            <a:endParaRPr sz="1300">
              <a:solidFill>
                <a:srgbClr val="0528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5281F"/>
                </a:solidFill>
                <a:latin typeface="Montserrat"/>
                <a:ea typeface="Montserrat"/>
                <a:cs typeface="Montserrat"/>
                <a:sym typeface="Montserrat"/>
              </a:rPr>
              <a:t>Растениеводство </a:t>
            </a:r>
            <a:endParaRPr sz="1300">
              <a:solidFill>
                <a:srgbClr val="0528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5281F"/>
                </a:solidFill>
                <a:latin typeface="Montserrat"/>
                <a:ea typeface="Montserrat"/>
                <a:cs typeface="Montserrat"/>
                <a:sym typeface="Montserrat"/>
              </a:rPr>
              <a:t>Мелиорация</a:t>
            </a:r>
            <a:endParaRPr sz="1300">
              <a:solidFill>
                <a:srgbClr val="0528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5281F"/>
                </a:solidFill>
                <a:latin typeface="Montserrat"/>
                <a:ea typeface="Montserrat"/>
                <a:cs typeface="Montserrat"/>
                <a:sym typeface="Montserrat"/>
              </a:rPr>
              <a:t>Сервисные предприятия</a:t>
            </a:r>
            <a:endParaRPr sz="1300">
              <a:solidFill>
                <a:srgbClr val="0528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5281F"/>
                </a:solidFill>
                <a:latin typeface="Montserrat"/>
                <a:ea typeface="Montserrat"/>
                <a:cs typeface="Montserrat"/>
                <a:sym typeface="Montserrat"/>
              </a:rPr>
              <a:t>Перерабатывающие предприятия</a:t>
            </a:r>
            <a:endParaRPr sz="1300">
              <a:solidFill>
                <a:srgbClr val="0528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5281F"/>
                </a:solidFill>
                <a:latin typeface="Montserrat"/>
                <a:ea typeface="Montserrat"/>
                <a:cs typeface="Montserrat"/>
                <a:sym typeface="Montserrat"/>
              </a:rPr>
              <a:t>Селекционно-генетический центр</a:t>
            </a:r>
            <a:endParaRPr sz="1300">
              <a:solidFill>
                <a:srgbClr val="0528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5812625" y="3851000"/>
            <a:ext cx="25080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77AC4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18 компаний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5281F"/>
                </a:solidFill>
                <a:latin typeface="Montserrat"/>
                <a:ea typeface="Montserrat"/>
                <a:cs typeface="Montserrat"/>
                <a:sym typeface="Montserrat"/>
              </a:rPr>
              <a:t>Входят в АПХ «Залесье»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5824425" y="882900"/>
            <a:ext cx="2141100" cy="9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77AC4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1500 человек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5281F"/>
                </a:solidFill>
                <a:latin typeface="Montserrat"/>
                <a:ea typeface="Montserrat"/>
                <a:cs typeface="Montserrat"/>
                <a:sym typeface="Montserrat"/>
              </a:rPr>
              <a:t>Штатная численность. Средний возраст сотрудников - 40 лет</a:t>
            </a:r>
            <a:r>
              <a:rPr lang="ru" sz="1300">
                <a:solidFill>
                  <a:srgbClr val="05281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1500">
                <a:solidFill>
                  <a:srgbClr val="05281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88" name="Google Shape;88;p15"/>
          <p:cNvCxnSpPr>
            <a:stCxn id="84" idx="3"/>
          </p:cNvCxnSpPr>
          <p:nvPr/>
        </p:nvCxnSpPr>
        <p:spPr>
          <a:xfrm>
            <a:off x="3151425" y="4445300"/>
            <a:ext cx="2352000" cy="0"/>
          </a:xfrm>
          <a:prstGeom prst="straightConnector1">
            <a:avLst/>
          </a:prstGeom>
          <a:noFill/>
          <a:ln w="9525" cap="flat" cmpd="sng">
            <a:solidFill>
              <a:srgbClr val="77AC4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5"/>
          <p:cNvSpPr txBox="1"/>
          <p:nvPr/>
        </p:nvSpPr>
        <p:spPr>
          <a:xfrm>
            <a:off x="1613950" y="1622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4">
            <a:alphaModFix/>
          </a:blip>
          <a:srcRect t="3858" b="6415"/>
          <a:stretch/>
        </p:blipFill>
        <p:spPr>
          <a:xfrm>
            <a:off x="713173" y="826425"/>
            <a:ext cx="4980951" cy="32341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2888850" y="414817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https://youtu.be/Vms07gcrMO8?si=eythmtmYe8LsoTd6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37021" y="4564961"/>
            <a:ext cx="954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98" name="Google Shape;98;p16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99" name="Google Shape;99;p16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00" name="Google Shape;10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6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102" name="Google Shape;102;p16"/>
          <p:cNvSpPr txBox="1">
            <a:spLocks noGrp="1"/>
          </p:cNvSpPr>
          <p:nvPr>
            <p:ph type="title" idx="4294967295"/>
          </p:nvPr>
        </p:nvSpPr>
        <p:spPr>
          <a:xfrm>
            <a:off x="901419" y="31270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901419" y="1146708"/>
            <a:ext cx="8087039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l">
              <a:defRPr/>
            </a:pPr>
            <a:r>
              <a:rPr lang="ru-RU" sz="1400" b="1">
                <a:solidFill>
                  <a:srgbClr val="003300"/>
                </a:solidFill>
              </a:rPr>
              <a:t>Целевой договор – </a:t>
            </a:r>
            <a:r>
              <a:rPr lang="ru-RU" sz="1400">
                <a:solidFill>
                  <a:srgbClr val="003300"/>
                </a:solidFill>
              </a:rPr>
              <a:t>это соглашение между студентом и работодателем, в соответствии с которым:</a:t>
            </a:r>
            <a:endParaRPr lang="ru-RU"/>
          </a:p>
          <a:p>
            <a:pPr algn="l"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</a:rPr>
              <a:t>студент поступает в ссуз или вуз для обучения </a:t>
            </a:r>
            <a:r>
              <a:rPr lang="ru-RU" sz="1400" b="1" u="sng">
                <a:solidFill>
                  <a:srgbClr val="003300"/>
                </a:solidFill>
              </a:rPr>
              <a:t>по отдельной квоте</a:t>
            </a:r>
            <a:r>
              <a:rPr lang="ru-RU" sz="1400">
                <a:solidFill>
                  <a:srgbClr val="003300"/>
                </a:solidFill>
              </a:rPr>
              <a:t>;</a:t>
            </a:r>
            <a:endParaRPr lang="ru-RU"/>
          </a:p>
          <a:p>
            <a:pPr algn="l"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</a:rPr>
              <a:t>получает стипендию от предприятия;</a:t>
            </a:r>
            <a:endParaRPr lang="ru-RU"/>
          </a:p>
          <a:p>
            <a:pPr algn="l"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</a:rPr>
              <a:t>проходит на предприятии практику;</a:t>
            </a:r>
            <a:endParaRPr lang="ru-RU"/>
          </a:p>
          <a:p>
            <a:pPr algn="l">
              <a:buFont typeface="Wingdings"/>
              <a:buChar char="§"/>
              <a:defRPr/>
            </a:pPr>
            <a:r>
              <a:rPr lang="ru-RU" sz="1400">
                <a:solidFill>
                  <a:srgbClr val="003300"/>
                </a:solidFill>
              </a:rPr>
              <a:t>по окончании обучения студент трудоустраивается на предприятие и работает по полученной профессии от 3 до 5 лет.</a:t>
            </a:r>
            <a:endParaRPr lang="ru-RU"/>
          </a:p>
          <a:p>
            <a:pPr algn="l">
              <a:defRPr/>
            </a:pPr>
            <a:endParaRPr lang="ru-RU" sz="1400">
              <a:solidFill>
                <a:srgbClr val="003300"/>
              </a:solidFill>
            </a:endParaRPr>
          </a:p>
          <a:p>
            <a:pPr marL="0" indent="0" algn="l">
              <a:defRPr/>
            </a:pPr>
            <a:r>
              <a:rPr lang="ru-RU" sz="1400">
                <a:solidFill>
                  <a:srgbClr val="003300"/>
                </a:solidFill>
              </a:rPr>
              <a:t>Заключить целевой договор можно при поступлении в вуз, можно в процессе обучения в учебном заведении.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337021" y="4564961"/>
            <a:ext cx="954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110" name="Google Shape;110;p17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111" name="Google Shape;111;p17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12" name="Google Shape;11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7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114" name="Google Shape;114;p17"/>
          <p:cNvSpPr txBox="1">
            <a:spLocks noGrp="1"/>
          </p:cNvSpPr>
          <p:nvPr>
            <p:ph type="title" idx="4294967295"/>
          </p:nvPr>
        </p:nvSpPr>
        <p:spPr>
          <a:xfrm>
            <a:off x="915560" y="31270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983010" y="1216492"/>
            <a:ext cx="7770433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ru-RU" sz="1400" b="1" dirty="0">
                <a:solidFill>
                  <a:srgbClr val="003300"/>
                </a:solidFill>
                <a:latin typeface="Arial"/>
                <a:cs typeface="Arial"/>
              </a:rPr>
              <a:t>Меры поддержки от предприятий в период обучения:</a:t>
            </a:r>
            <a:endParaRPr lang="ru-RU" sz="1400" dirty="0">
              <a:solidFill>
                <a:srgbClr val="003300"/>
              </a:solidFill>
              <a:latin typeface="Arial"/>
              <a:cs typeface="Arial"/>
            </a:endParaRPr>
          </a:p>
          <a:p>
            <a:pPr>
              <a:buFont typeface="Wingdings"/>
              <a:buChar char="§"/>
              <a:defRPr/>
            </a:pPr>
            <a:r>
              <a:rPr lang="ru-RU" sz="1400" dirty="0">
                <a:solidFill>
                  <a:srgbClr val="003300"/>
                </a:solidFill>
                <a:latin typeface="Arial"/>
                <a:cs typeface="Arial"/>
              </a:rPr>
              <a:t>стипендия от предприятия в размере 1500 руб. (для студентов </a:t>
            </a:r>
            <a:r>
              <a:rPr lang="ru-RU" sz="1400" dirty="0" err="1">
                <a:solidFill>
                  <a:srgbClr val="003300"/>
                </a:solidFill>
                <a:latin typeface="Arial"/>
                <a:cs typeface="Arial"/>
              </a:rPr>
              <a:t>ссузов</a:t>
            </a:r>
            <a:r>
              <a:rPr lang="ru-RU" sz="1400" dirty="0">
                <a:solidFill>
                  <a:srgbClr val="003300"/>
                </a:solidFill>
                <a:latin typeface="Arial"/>
                <a:cs typeface="Arial"/>
              </a:rPr>
              <a:t>) и 3000 руб. (для студентов вузов);</a:t>
            </a:r>
            <a:endParaRPr lang="ru-RU" dirty="0"/>
          </a:p>
          <a:p>
            <a:pPr>
              <a:buFont typeface="Wingdings"/>
              <a:buChar char="§"/>
              <a:defRPr/>
            </a:pPr>
            <a:r>
              <a:rPr lang="ru-RU" sz="1400" dirty="0">
                <a:solidFill>
                  <a:srgbClr val="003300"/>
                </a:solidFill>
                <a:latin typeface="Arial"/>
                <a:cs typeface="Arial"/>
              </a:rPr>
              <a:t>оплата практик и стажировок в размере 30000 руб. за полный месяц.</a:t>
            </a:r>
            <a:endParaRPr lang="ru-RU" dirty="0"/>
          </a:p>
          <a:p>
            <a:pPr marL="0" indent="0">
              <a:buNone/>
              <a:defRPr/>
            </a:pPr>
            <a:endParaRPr lang="ru-RU" sz="1400" b="1" dirty="0">
              <a:solidFill>
                <a:srgbClr val="003300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ru-RU" sz="1400" b="1" dirty="0">
                <a:solidFill>
                  <a:srgbClr val="003300"/>
                </a:solidFill>
                <a:latin typeface="Arial"/>
                <a:cs typeface="Arial"/>
              </a:rPr>
              <a:t>Срок трудовой деятельности после обучения:</a:t>
            </a:r>
            <a:endParaRPr lang="ru-RU" dirty="0"/>
          </a:p>
          <a:p>
            <a:pPr>
              <a:buFont typeface="Wingdings"/>
              <a:buChar char="§"/>
              <a:defRPr/>
            </a:pPr>
            <a:r>
              <a:rPr lang="ru-RU" sz="1400" dirty="0">
                <a:solidFill>
                  <a:srgbClr val="003300"/>
                </a:solidFill>
                <a:latin typeface="Arial"/>
                <a:cs typeface="Arial"/>
              </a:rPr>
              <a:t>по окончании обучения студент трудоустраивается на предприятие и работает по полученной профессии 3 года.</a:t>
            </a:r>
            <a:endParaRPr lang="ru-RU" dirty="0"/>
          </a:p>
          <a:p>
            <a:pPr marL="0" indent="0">
              <a:buNone/>
              <a:defRPr/>
            </a:pPr>
            <a:endParaRPr lang="ru-RU" sz="1400" b="1" dirty="0">
              <a:solidFill>
                <a:srgbClr val="003300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ru-RU" sz="1400" b="1" dirty="0">
                <a:solidFill>
                  <a:srgbClr val="003300"/>
                </a:solidFill>
                <a:latin typeface="Arial"/>
                <a:cs typeface="Arial"/>
              </a:rPr>
              <a:t>Требования к успеваемости и критерии их исполнения</a:t>
            </a:r>
            <a:endParaRPr lang="ru-RU" dirty="0"/>
          </a:p>
          <a:p>
            <a:pPr>
              <a:buFont typeface="Wingdings"/>
              <a:buChar char="§"/>
              <a:defRPr/>
            </a:pPr>
            <a:r>
              <a:rPr lang="ru-RU" sz="1400" dirty="0">
                <a:solidFill>
                  <a:srgbClr val="003300"/>
                </a:solidFill>
                <a:latin typeface="Arial"/>
                <a:cs typeface="Arial"/>
              </a:rPr>
              <a:t>Оценки не ниже "хорошо" (при успеваемости ниже оценки "хорошо" стипендия не выплачивается в текущем семестре до следующей промежуточной аттестации).</a:t>
            </a:r>
            <a:endParaRPr lang="ru-RU" dirty="0"/>
          </a:p>
          <a:p>
            <a:pPr marL="0" indent="0">
              <a:buNone/>
              <a:defRPr/>
            </a:pPr>
            <a:endParaRPr lang="ru-RU" sz="1400" b="1" dirty="0">
              <a:solidFill>
                <a:srgbClr val="003300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ru-RU" sz="1400" b="1" dirty="0">
                <a:solidFill>
                  <a:srgbClr val="003300"/>
                </a:solidFill>
                <a:latin typeface="Arial"/>
                <a:cs typeface="Arial"/>
              </a:rPr>
              <a:t>Ответственность за неисполнение требований договора</a:t>
            </a:r>
            <a:endParaRPr lang="ru-RU" dirty="0"/>
          </a:p>
          <a:p>
            <a:pPr>
              <a:buFont typeface="Wingdings"/>
              <a:buChar char="§"/>
              <a:defRPr/>
            </a:pPr>
            <a:r>
              <a:rPr lang="ru-RU" sz="1400" dirty="0">
                <a:solidFill>
                  <a:srgbClr val="003300"/>
                </a:solidFill>
                <a:latin typeface="Arial"/>
                <a:cs typeface="Arial"/>
              </a:rPr>
              <a:t>В случае расторжения договора по вине обучающего, обучающий возвращает всю сумму выплаченных стипендий.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CE7B2-F21F-4FE1-8B2C-7524C1BBEAEC}"/>
              </a:ext>
            </a:extLst>
          </p:cNvPr>
          <p:cNvSpPr txBox="1"/>
          <p:nvPr/>
        </p:nvSpPr>
        <p:spPr>
          <a:xfrm>
            <a:off x="2283644" y="788034"/>
            <a:ext cx="4576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00"/>
                </a:solidFill>
              </a:rPr>
              <a:t>Условия и требования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337021" y="4564961"/>
            <a:ext cx="954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123" name="Google Shape;123;p18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24" name="Google Shape;124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126" name="Google Shape;126;p18"/>
          <p:cNvSpPr txBox="1">
            <a:spLocks noGrp="1"/>
          </p:cNvSpPr>
          <p:nvPr>
            <p:ph type="title" idx="4294967295"/>
          </p:nvPr>
        </p:nvSpPr>
        <p:spPr>
          <a:xfrm>
            <a:off x="906133" y="8645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613950" y="1622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356A00B-C882-4175-AA88-DFF51A362A96}"/>
              </a:ext>
            </a:extLst>
          </p:cNvPr>
          <p:cNvSpPr txBox="1"/>
          <p:nvPr/>
        </p:nvSpPr>
        <p:spPr bwMode="auto">
          <a:xfrm>
            <a:off x="1828456" y="1114328"/>
            <a:ext cx="6266136" cy="507672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Рассмотрим способы подачи заявки на целевое обучение</a:t>
            </a:r>
            <a:endParaRPr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18DEE435-70BF-4D1F-B0FB-143D5C43CBC7}"/>
              </a:ext>
            </a:extLst>
          </p:cNvPr>
          <p:cNvSpPr/>
          <p:nvPr/>
        </p:nvSpPr>
        <p:spPr bwMode="auto">
          <a:xfrm rot="2405942">
            <a:off x="2792365" y="1819707"/>
            <a:ext cx="278566" cy="61993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6A3DFD8-01A6-43C7-9E13-827A5768C1FE}"/>
              </a:ext>
            </a:extLst>
          </p:cNvPr>
          <p:cNvSpPr/>
          <p:nvPr/>
        </p:nvSpPr>
        <p:spPr bwMode="auto">
          <a:xfrm rot="19391405">
            <a:off x="6718603" y="1824511"/>
            <a:ext cx="278566" cy="61993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8B937C-6228-4DBC-92FB-E3B3907DBCA3}"/>
              </a:ext>
            </a:extLst>
          </p:cNvPr>
          <p:cNvSpPr txBox="1"/>
          <p:nvPr/>
        </p:nvSpPr>
        <p:spPr bwMode="auto">
          <a:xfrm>
            <a:off x="1055950" y="2619260"/>
            <a:ext cx="3323418" cy="52322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1. Как подать заявку на целевое обучение на портале Работа России</a:t>
            </a: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C5C66-8534-4E46-9EA6-8BC4185C5D2B}"/>
              </a:ext>
            </a:extLst>
          </p:cNvPr>
          <p:cNvSpPr txBox="1"/>
          <p:nvPr/>
        </p:nvSpPr>
        <p:spPr bwMode="auto">
          <a:xfrm>
            <a:off x="5610230" y="2646954"/>
            <a:ext cx="3323418" cy="52322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03300"/>
                </a:solidFill>
                <a:latin typeface="Arial"/>
                <a:cs typeface="Arial"/>
              </a:rPr>
              <a:t>2. Как подать заявку на целевое обучение в бумажном формате</a:t>
            </a:r>
            <a:endParaRPr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E1698530-DD7D-4956-875F-F302E375F056}"/>
              </a:ext>
            </a:extLst>
          </p:cNvPr>
          <p:cNvSpPr/>
          <p:nvPr/>
        </p:nvSpPr>
        <p:spPr bwMode="auto">
          <a:xfrm rot="16199999">
            <a:off x="4767553" y="3775731"/>
            <a:ext cx="622659" cy="9298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id="{69DC9037-3D12-41D2-89FF-FDC0C5DD0892}"/>
              </a:ext>
            </a:extLst>
          </p:cNvPr>
          <p:cNvSpPr/>
          <p:nvPr/>
        </p:nvSpPr>
        <p:spPr bwMode="auto">
          <a:xfrm rot="5400000">
            <a:off x="4785179" y="-361878"/>
            <a:ext cx="507672" cy="7966129"/>
          </a:xfrm>
          <a:prstGeom prst="rightBrace">
            <a:avLst>
              <a:gd name="adj1" fmla="val 59851"/>
              <a:gd name="adj2" fmla="val 50292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37021" y="4564961"/>
            <a:ext cx="954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98" name="Google Shape;98;p16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99" name="Google Shape;99;p16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00" name="Google Shape;10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6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102" name="Google Shape;102;p16"/>
          <p:cNvSpPr txBox="1">
            <a:spLocks noGrp="1"/>
          </p:cNvSpPr>
          <p:nvPr>
            <p:ph type="title" idx="4294967295"/>
          </p:nvPr>
        </p:nvSpPr>
        <p:spPr>
          <a:xfrm>
            <a:off x="896705" y="31270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613950" y="1622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EEBC2-A39B-4126-9A62-2A53BE53D26F}"/>
              </a:ext>
            </a:extLst>
          </p:cNvPr>
          <p:cNvSpPr txBox="1"/>
          <p:nvPr/>
        </p:nvSpPr>
        <p:spPr bwMode="auto">
          <a:xfrm>
            <a:off x="1910736" y="877566"/>
            <a:ext cx="6351777" cy="307777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3300"/>
                </a:solidFill>
                <a:latin typeface="Arial"/>
                <a:cs typeface="Arial"/>
              </a:rPr>
              <a:t>1. Как подать заявку на целевое обучение на портале Работа России</a:t>
            </a:r>
            <a:endParaRPr dirty="0"/>
          </a:p>
        </p:txBody>
      </p:sp>
      <p:pic>
        <p:nvPicPr>
          <p:cNvPr id="11" name="Изображение1">
            <a:extLst>
              <a:ext uri="{FF2B5EF4-FFF2-40B4-BE49-F238E27FC236}">
                <a16:creationId xmlns:a16="http://schemas.microsoft.com/office/drawing/2014/main" id="{156A5E68-C331-402E-9980-BAFD016ACE14}"/>
              </a:ext>
            </a:extLst>
          </p:cNvPr>
          <p:cNvPicPr/>
          <p:nvPr/>
        </p:nvPicPr>
        <p:blipFill>
          <a:blip r:embed="rId4">
            <a:lum/>
            <a:alphaModFix/>
          </a:blip>
          <a:stretch/>
        </p:blipFill>
        <p:spPr bwMode="auto">
          <a:xfrm>
            <a:off x="1013462" y="1400385"/>
            <a:ext cx="3635831" cy="1795624"/>
          </a:xfrm>
          <a:prstGeom prst="rect">
            <a:avLst/>
          </a:prstGeom>
        </p:spPr>
      </p:pic>
      <p:pic>
        <p:nvPicPr>
          <p:cNvPr id="12" name="Изображение2">
            <a:extLst>
              <a:ext uri="{FF2B5EF4-FFF2-40B4-BE49-F238E27FC236}">
                <a16:creationId xmlns:a16="http://schemas.microsoft.com/office/drawing/2014/main" id="{C55C865E-5A79-41AB-99CB-0DEC263942E5}"/>
              </a:ext>
            </a:extLst>
          </p:cNvPr>
          <p:cNvPicPr/>
          <p:nvPr/>
        </p:nvPicPr>
        <p:blipFill>
          <a:blip r:embed="rId5">
            <a:lum/>
            <a:alphaModFix/>
          </a:blip>
          <a:stretch/>
        </p:blipFill>
        <p:spPr bwMode="auto">
          <a:xfrm>
            <a:off x="4868227" y="2577695"/>
            <a:ext cx="3840394" cy="2109279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85CE9722-FAF7-4D5D-AE0E-5DA22B47CACF}"/>
              </a:ext>
            </a:extLst>
          </p:cNvPr>
          <p:cNvSpPr/>
          <p:nvPr/>
        </p:nvSpPr>
        <p:spPr bwMode="auto">
          <a:xfrm>
            <a:off x="1626328" y="2603313"/>
            <a:ext cx="2328589" cy="397719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2">
            <a:extLst>
              <a:ext uri="{FF2B5EF4-FFF2-40B4-BE49-F238E27FC236}">
                <a16:creationId xmlns:a16="http://schemas.microsoft.com/office/drawing/2014/main" id="{5C129F6E-F623-4FC1-89AF-40FCA5B4C6C1}"/>
              </a:ext>
            </a:extLst>
          </p:cNvPr>
          <p:cNvSpPr/>
          <p:nvPr/>
        </p:nvSpPr>
        <p:spPr bwMode="auto">
          <a:xfrm rot="2059488">
            <a:off x="4389950" y="3056426"/>
            <a:ext cx="615125" cy="1188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536B58E-DD84-42D0-989F-BC2B2F0AF8E1}"/>
              </a:ext>
            </a:extLst>
          </p:cNvPr>
          <p:cNvSpPr/>
          <p:nvPr/>
        </p:nvSpPr>
        <p:spPr bwMode="auto">
          <a:xfrm>
            <a:off x="5370479" y="3422265"/>
            <a:ext cx="707664" cy="198859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337021" y="4564961"/>
            <a:ext cx="954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A6A9A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110" name="Google Shape;110;p17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111" name="Google Shape;111;p17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12" name="Google Shape;11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7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114" name="Google Shape;114;p17"/>
          <p:cNvSpPr txBox="1">
            <a:spLocks noGrp="1"/>
          </p:cNvSpPr>
          <p:nvPr>
            <p:ph type="title" idx="4294967295"/>
          </p:nvPr>
        </p:nvSpPr>
        <p:spPr>
          <a:xfrm>
            <a:off x="910846" y="31270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613950" y="1622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29B842-8BA2-4C12-8389-9C6BA0F2121F}"/>
              </a:ext>
            </a:extLst>
          </p:cNvPr>
          <p:cNvSpPr txBox="1"/>
          <p:nvPr/>
        </p:nvSpPr>
        <p:spPr bwMode="auto">
          <a:xfrm>
            <a:off x="1756480" y="947433"/>
            <a:ext cx="6351777" cy="307777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3300"/>
                </a:solidFill>
                <a:latin typeface="Arial"/>
                <a:cs typeface="Arial"/>
              </a:rPr>
              <a:t>1. Как подать заявку на целевое обучение на портале Работа России</a:t>
            </a:r>
            <a:endParaRPr dirty="0"/>
          </a:p>
        </p:txBody>
      </p:sp>
      <p:pic>
        <p:nvPicPr>
          <p:cNvPr id="11" name="Изображение1">
            <a:extLst>
              <a:ext uri="{FF2B5EF4-FFF2-40B4-BE49-F238E27FC236}">
                <a16:creationId xmlns:a16="http://schemas.microsoft.com/office/drawing/2014/main" id="{88BE591F-2C02-40EB-BCA3-3263C486A2CE}"/>
              </a:ext>
            </a:extLst>
          </p:cNvPr>
          <p:cNvPicPr/>
          <p:nvPr/>
        </p:nvPicPr>
        <p:blipFill>
          <a:blip r:embed="rId4">
            <a:lum/>
            <a:alphaModFix/>
          </a:blip>
          <a:stretch/>
        </p:blipFill>
        <p:spPr bwMode="auto">
          <a:xfrm>
            <a:off x="860513" y="1376424"/>
            <a:ext cx="4071855" cy="2129014"/>
          </a:xfrm>
          <a:prstGeom prst="rect">
            <a:avLst/>
          </a:prstGeom>
        </p:spPr>
      </p:pic>
      <p:pic>
        <p:nvPicPr>
          <p:cNvPr id="12" name="Изображение2">
            <a:extLst>
              <a:ext uri="{FF2B5EF4-FFF2-40B4-BE49-F238E27FC236}">
                <a16:creationId xmlns:a16="http://schemas.microsoft.com/office/drawing/2014/main" id="{AEE0EEE9-5FE3-470C-B5D5-51A2C9B28D6B}"/>
              </a:ext>
            </a:extLst>
          </p:cNvPr>
          <p:cNvPicPr/>
          <p:nvPr/>
        </p:nvPicPr>
        <p:blipFill>
          <a:blip r:embed="rId5">
            <a:lum/>
            <a:alphaModFix/>
          </a:blip>
          <a:stretch/>
        </p:blipFill>
        <p:spPr bwMode="auto">
          <a:xfrm>
            <a:off x="4134087" y="2334943"/>
            <a:ext cx="4071855" cy="239761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82F683EA-3B33-463F-BB4F-3012DE85F5AE}"/>
              </a:ext>
            </a:extLst>
          </p:cNvPr>
          <p:cNvSpPr/>
          <p:nvPr/>
        </p:nvSpPr>
        <p:spPr bwMode="auto">
          <a:xfrm>
            <a:off x="3472259" y="2017627"/>
            <a:ext cx="910355" cy="17817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1FB0CAB-54DE-4C41-93AC-A92D53A645D4}"/>
              </a:ext>
            </a:extLst>
          </p:cNvPr>
          <p:cNvSpPr/>
          <p:nvPr/>
        </p:nvSpPr>
        <p:spPr bwMode="auto">
          <a:xfrm>
            <a:off x="5373278" y="3839718"/>
            <a:ext cx="1103460" cy="356349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82F81E7-2ABB-437B-80E6-23F14ACDC517}"/>
              </a:ext>
            </a:extLst>
          </p:cNvPr>
          <p:cNvSpPr/>
          <p:nvPr/>
        </p:nvSpPr>
        <p:spPr bwMode="auto">
          <a:xfrm>
            <a:off x="6357759" y="4150805"/>
            <a:ext cx="527048" cy="90523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64168FE-79C3-45D0-ABD1-9FA46BADAF43}"/>
              </a:ext>
            </a:extLst>
          </p:cNvPr>
          <p:cNvCxnSpPr>
            <a:cxnSpLocks/>
          </p:cNvCxnSpPr>
          <p:nvPr/>
        </p:nvCxnSpPr>
        <p:spPr bwMode="auto">
          <a:xfrm>
            <a:off x="6960127" y="4207732"/>
            <a:ext cx="585247" cy="64935"/>
          </a:xfrm>
          <a:prstGeom prst="straightConnector1">
            <a:avLst/>
          </a:prstGeom>
          <a:ln w="158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F92C75-01AF-4928-8BCC-01D6326905E4}"/>
              </a:ext>
            </a:extLst>
          </p:cNvPr>
          <p:cNvSpPr txBox="1"/>
          <p:nvPr/>
        </p:nvSpPr>
        <p:spPr bwMode="auto">
          <a:xfrm>
            <a:off x="7528861" y="4118778"/>
            <a:ext cx="104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latin typeface="Arial"/>
                <a:cs typeface="Arial"/>
              </a:rPr>
              <a:t>по квоте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337021" y="4564961"/>
            <a:ext cx="954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13175" y="0"/>
            <a:ext cx="8438388" cy="738810"/>
          </a:xfrm>
          <a:custGeom>
            <a:avLst/>
            <a:gdLst/>
            <a:ahLst/>
            <a:cxnLst/>
            <a:rect l="l" t="t" r="r" b="b"/>
            <a:pathLst>
              <a:path w="11480800" h="1086485" extrusionOk="0">
                <a:moveTo>
                  <a:pt x="11480800" y="0"/>
                </a:moveTo>
                <a:lnTo>
                  <a:pt x="0" y="0"/>
                </a:lnTo>
                <a:lnTo>
                  <a:pt x="0" y="1086332"/>
                </a:lnTo>
                <a:lnTo>
                  <a:pt x="11480800" y="1086332"/>
                </a:lnTo>
                <a:lnTo>
                  <a:pt x="11480800" y="0"/>
                </a:lnTo>
                <a:close/>
              </a:path>
            </a:pathLst>
          </a:custGeom>
          <a:solidFill>
            <a:srgbClr val="FFF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0" y="2550"/>
            <a:ext cx="9144000" cy="4753405"/>
            <a:chOff x="0" y="3512"/>
            <a:chExt cx="12192000" cy="6288405"/>
          </a:xfrm>
        </p:grpSpPr>
        <p:sp>
          <p:nvSpPr>
            <p:cNvPr id="123" name="Google Shape;123;p18"/>
            <p:cNvSpPr/>
            <p:nvPr/>
          </p:nvSpPr>
          <p:spPr>
            <a:xfrm>
              <a:off x="0" y="9778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 extrusionOk="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C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24" name="Google Shape;124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256" y="292135"/>
              <a:ext cx="297699" cy="409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/>
            <p:nvPr/>
          </p:nvSpPr>
          <p:spPr>
            <a:xfrm>
              <a:off x="952500" y="3512"/>
              <a:ext cx="11076940" cy="6288405"/>
            </a:xfrm>
            <a:custGeom>
              <a:avLst/>
              <a:gdLst/>
              <a:ahLst/>
              <a:cxnLst/>
              <a:rect l="l" t="t" r="r" b="b"/>
              <a:pathLst>
                <a:path w="11076940" h="6288405" extrusionOk="0">
                  <a:moveTo>
                    <a:pt x="0" y="0"/>
                  </a:moveTo>
                  <a:lnTo>
                    <a:pt x="0" y="5958687"/>
                  </a:lnTo>
                  <a:lnTo>
                    <a:pt x="3573" y="6007395"/>
                  </a:lnTo>
                  <a:lnTo>
                    <a:pt x="13955" y="6053885"/>
                  </a:lnTo>
                  <a:lnTo>
                    <a:pt x="30635" y="6097645"/>
                  </a:lnTo>
                  <a:lnTo>
                    <a:pt x="53103" y="6138166"/>
                  </a:lnTo>
                  <a:lnTo>
                    <a:pt x="80849" y="6174939"/>
                  </a:lnTo>
                  <a:lnTo>
                    <a:pt x="113363" y="6207454"/>
                  </a:lnTo>
                  <a:lnTo>
                    <a:pt x="150136" y="6235200"/>
                  </a:lnTo>
                  <a:lnTo>
                    <a:pt x="190658" y="6257668"/>
                  </a:lnTo>
                  <a:lnTo>
                    <a:pt x="234418" y="6274347"/>
                  </a:lnTo>
                  <a:lnTo>
                    <a:pt x="280907" y="6284729"/>
                  </a:lnTo>
                  <a:lnTo>
                    <a:pt x="329615" y="6288303"/>
                  </a:lnTo>
                  <a:lnTo>
                    <a:pt x="11076559" y="6288303"/>
                  </a:lnTo>
                </a:path>
              </a:pathLst>
            </a:custGeom>
            <a:noFill/>
            <a:ln w="12675" cap="flat" cmpd="sng">
              <a:solidFill>
                <a:srgbClr val="77AC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126" name="Google Shape;126;p18"/>
          <p:cNvSpPr txBox="1">
            <a:spLocks noGrp="1"/>
          </p:cNvSpPr>
          <p:nvPr>
            <p:ph type="title" idx="4294967295"/>
          </p:nvPr>
        </p:nvSpPr>
        <p:spPr>
          <a:xfrm>
            <a:off x="901419" y="36116"/>
            <a:ext cx="6663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dirty="0">
                <a:solidFill>
                  <a:srgbClr val="77A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Агропромышленный холдинг «Залесье»</a:t>
            </a:r>
            <a:endParaRPr sz="2400" b="0" dirty="0">
              <a:solidFill>
                <a:srgbClr val="77A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613950" y="1622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2C311-26EB-4164-9F83-43091C5CC2C6}"/>
              </a:ext>
            </a:extLst>
          </p:cNvPr>
          <p:cNvSpPr txBox="1"/>
          <p:nvPr/>
        </p:nvSpPr>
        <p:spPr bwMode="auto">
          <a:xfrm>
            <a:off x="1756480" y="877566"/>
            <a:ext cx="6351777" cy="307777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00"/>
                </a:solidFill>
                <a:latin typeface="Arial"/>
                <a:cs typeface="Arial"/>
              </a:rPr>
              <a:t>1. Как подать заявку на целевое обучение на портале Работа России</a:t>
            </a:r>
            <a:endParaRPr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6126ABB-573A-4C4A-BB74-D64DCF3AD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7050" y="1233315"/>
            <a:ext cx="3958734" cy="26013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779332E-7718-4D22-9935-02368E41F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97804" y="3276587"/>
            <a:ext cx="4208630" cy="183029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C3B8AE32-4DB1-468B-8820-BB0FC477C1A6}"/>
              </a:ext>
            </a:extLst>
          </p:cNvPr>
          <p:cNvSpPr/>
          <p:nvPr/>
        </p:nvSpPr>
        <p:spPr bwMode="auto">
          <a:xfrm>
            <a:off x="983707" y="3311301"/>
            <a:ext cx="2193627" cy="28973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54B9BE6-823D-4C7A-97A2-861C8A1F4FE0}"/>
              </a:ext>
            </a:extLst>
          </p:cNvPr>
          <p:cNvSpPr/>
          <p:nvPr/>
        </p:nvSpPr>
        <p:spPr bwMode="auto">
          <a:xfrm>
            <a:off x="6839007" y="4680956"/>
            <a:ext cx="1198651" cy="235727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696</Words>
  <Application>Microsoft Office PowerPoint</Application>
  <PresentationFormat>Экран (16:9)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Trebuchet MS</vt:lpstr>
      <vt:lpstr>Wingdings</vt:lpstr>
      <vt:lpstr>Montserrat SemiBold</vt:lpstr>
      <vt:lpstr>Arial</vt:lpstr>
      <vt:lpstr>Montserrat</vt:lpstr>
      <vt:lpstr>Montserrat Medium</vt:lpstr>
      <vt:lpstr>Helvetica</vt:lpstr>
      <vt:lpstr>Simple Light</vt:lpstr>
      <vt:lpstr>Презентация PowerPoint</vt:lpstr>
      <vt:lpstr>Агропромышленный холдинг «Залесье»</vt:lpstr>
      <vt:lpstr>Агропромышленный холдинг «Залесье»</vt:lpstr>
      <vt:lpstr>Агропромышленный холдинг «Залесье»</vt:lpstr>
      <vt:lpstr>Агропромышленный холдинг «Залесье»</vt:lpstr>
      <vt:lpstr>Агропромышленный холдинг «Залесье»</vt:lpstr>
      <vt:lpstr>Агропромышленный холдинг «Залесье»</vt:lpstr>
      <vt:lpstr>Агропромышленный холдинг «Залесье»</vt:lpstr>
      <vt:lpstr>Агропромышленный холдинг «Залесье»</vt:lpstr>
      <vt:lpstr>Агропромышленный холдинг «Залесье»</vt:lpstr>
      <vt:lpstr>Агропромышленный холдинг «Залесье»</vt:lpstr>
      <vt:lpstr>Агропромышленный холдинг «Залесье»</vt:lpstr>
      <vt:lpstr>Агропромышленный холдинг «Залесье»</vt:lpstr>
      <vt:lpstr>Агропромышленный холдинг «Залесье»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Янина Лазаренко</dc:creator>
  <cp:lastModifiedBy>Янина Лазаренко</cp:lastModifiedBy>
  <cp:revision>6</cp:revision>
  <dcterms:modified xsi:type="dcterms:W3CDTF">2025-06-26T07:10:28Z</dcterms:modified>
</cp:coreProperties>
</file>